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4" r:id="rId5"/>
    <p:sldId id="265" r:id="rId6"/>
    <p:sldId id="260" r:id="rId7"/>
    <p:sldId id="261" r:id="rId8"/>
    <p:sldId id="262" r:id="rId9"/>
    <p:sldId id="267"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1E8C0B-A86E-4C34-96A1-6BC7F745E638}">
          <p14:sldIdLst>
            <p14:sldId id="256"/>
            <p14:sldId id="257"/>
            <p14:sldId id="258"/>
            <p14:sldId id="264"/>
            <p14:sldId id="265"/>
            <p14:sldId id="260"/>
            <p14:sldId id="261"/>
            <p14:sldId id="262"/>
            <p14:sldId id="267"/>
            <p14:sldId id="263"/>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AAEFDD-F9C0-4198-BC7C-525C929615B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FB423-48C3-47E1-A201-E570DEA59A31}" type="slidenum">
              <a:rPr lang="en-US" smtClean="0"/>
              <a:t>‹#›</a:t>
            </a:fld>
            <a:endParaRPr lang="en-US"/>
          </a:p>
        </p:txBody>
      </p:sp>
      <p:sp>
        <p:nvSpPr>
          <p:cNvPr id="7" name="Rectangle 6">
            <a:extLst>
              <a:ext uri="{FF2B5EF4-FFF2-40B4-BE49-F238E27FC236}">
                <a16:creationId xmlns:a16="http://schemas.microsoft.com/office/drawing/2014/main" id="{9A068B17-DC48-40C7-B892-EF22E698D2CA}"/>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8" name="Picture 7">
            <a:extLst>
              <a:ext uri="{FF2B5EF4-FFF2-40B4-BE49-F238E27FC236}">
                <a16:creationId xmlns:a16="http://schemas.microsoft.com/office/drawing/2014/main" id="{3A2A69E0-F11A-4892-A409-C39E8E59CD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506638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AEFDD-F9C0-4198-BC7C-525C929615B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FB423-48C3-47E1-A201-E570DEA59A31}" type="slidenum">
              <a:rPr lang="en-US" smtClean="0"/>
              <a:t>‹#›</a:t>
            </a:fld>
            <a:endParaRPr lang="en-US"/>
          </a:p>
        </p:txBody>
      </p:sp>
      <p:sp>
        <p:nvSpPr>
          <p:cNvPr id="7" name="Rectangle 6">
            <a:extLst>
              <a:ext uri="{FF2B5EF4-FFF2-40B4-BE49-F238E27FC236}">
                <a16:creationId xmlns:a16="http://schemas.microsoft.com/office/drawing/2014/main" id="{39C8F819-F1AA-4108-8BF1-D2F8AEC66E22}"/>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8" name="Picture 7">
            <a:extLst>
              <a:ext uri="{FF2B5EF4-FFF2-40B4-BE49-F238E27FC236}">
                <a16:creationId xmlns:a16="http://schemas.microsoft.com/office/drawing/2014/main" id="{7D4241B9-DCCD-44C0-8F04-C2E0D1FFDF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292701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AEFDD-F9C0-4198-BC7C-525C929615B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FB423-48C3-47E1-A201-E570DEA59A31}" type="slidenum">
              <a:rPr lang="en-US" smtClean="0"/>
              <a:t>‹#›</a:t>
            </a:fld>
            <a:endParaRPr lang="en-US"/>
          </a:p>
        </p:txBody>
      </p:sp>
      <p:sp>
        <p:nvSpPr>
          <p:cNvPr id="7" name="Rectangle 6">
            <a:extLst>
              <a:ext uri="{FF2B5EF4-FFF2-40B4-BE49-F238E27FC236}">
                <a16:creationId xmlns:a16="http://schemas.microsoft.com/office/drawing/2014/main" id="{D5D85C29-523E-48F6-B8C7-D4C48B2B2713}"/>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8" name="Picture 7">
            <a:extLst>
              <a:ext uri="{FF2B5EF4-FFF2-40B4-BE49-F238E27FC236}">
                <a16:creationId xmlns:a16="http://schemas.microsoft.com/office/drawing/2014/main" id="{C22F5DF6-7927-4A49-A473-C5F5C0399D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263250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AEFDD-F9C0-4198-BC7C-525C929615B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FB423-48C3-47E1-A201-E570DEA59A31}" type="slidenum">
              <a:rPr lang="en-US" smtClean="0"/>
              <a:t>‹#›</a:t>
            </a:fld>
            <a:endParaRPr lang="en-US"/>
          </a:p>
        </p:txBody>
      </p:sp>
      <p:sp>
        <p:nvSpPr>
          <p:cNvPr id="7" name="Rectangle 6">
            <a:extLst>
              <a:ext uri="{FF2B5EF4-FFF2-40B4-BE49-F238E27FC236}">
                <a16:creationId xmlns:a16="http://schemas.microsoft.com/office/drawing/2014/main" id="{E39EE740-699D-4F1D-841F-95CE4A129F80}"/>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8" name="Picture 7">
            <a:extLst>
              <a:ext uri="{FF2B5EF4-FFF2-40B4-BE49-F238E27FC236}">
                <a16:creationId xmlns:a16="http://schemas.microsoft.com/office/drawing/2014/main" id="{4EEC536C-1B22-4066-864E-7A5779D8DB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912304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AAEFDD-F9C0-4198-BC7C-525C929615B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FB423-48C3-47E1-A201-E570DEA59A31}" type="slidenum">
              <a:rPr lang="en-US" smtClean="0"/>
              <a:t>‹#›</a:t>
            </a:fld>
            <a:endParaRPr lang="en-US"/>
          </a:p>
        </p:txBody>
      </p:sp>
      <p:sp>
        <p:nvSpPr>
          <p:cNvPr id="7" name="Rectangle 6">
            <a:extLst>
              <a:ext uri="{FF2B5EF4-FFF2-40B4-BE49-F238E27FC236}">
                <a16:creationId xmlns:a16="http://schemas.microsoft.com/office/drawing/2014/main" id="{07A7B8E8-7DCC-4D80-96F8-0F15290F7407}"/>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8" name="Picture 7">
            <a:extLst>
              <a:ext uri="{FF2B5EF4-FFF2-40B4-BE49-F238E27FC236}">
                <a16:creationId xmlns:a16="http://schemas.microsoft.com/office/drawing/2014/main" id="{2DA8FEFF-4BBF-4D7D-A9C6-E107C7B79D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270633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AAEFDD-F9C0-4198-BC7C-525C929615BD}"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2FB423-48C3-47E1-A201-E570DEA59A31}" type="slidenum">
              <a:rPr lang="en-US" smtClean="0"/>
              <a:t>‹#›</a:t>
            </a:fld>
            <a:endParaRPr lang="en-US"/>
          </a:p>
        </p:txBody>
      </p:sp>
      <p:sp>
        <p:nvSpPr>
          <p:cNvPr id="8" name="Rectangle 7">
            <a:extLst>
              <a:ext uri="{FF2B5EF4-FFF2-40B4-BE49-F238E27FC236}">
                <a16:creationId xmlns:a16="http://schemas.microsoft.com/office/drawing/2014/main" id="{01927EE6-B356-4915-B108-FAD07DD49C9F}"/>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9" name="Picture 8">
            <a:extLst>
              <a:ext uri="{FF2B5EF4-FFF2-40B4-BE49-F238E27FC236}">
                <a16:creationId xmlns:a16="http://schemas.microsoft.com/office/drawing/2014/main" id="{F52AF650-3549-44E8-BD8C-C97895F02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4045886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AAEFDD-F9C0-4198-BC7C-525C929615BD}" type="datetimeFigureOut">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2FB423-48C3-47E1-A201-E570DEA59A31}" type="slidenum">
              <a:rPr lang="en-US" smtClean="0"/>
              <a:t>‹#›</a:t>
            </a:fld>
            <a:endParaRPr lang="en-US"/>
          </a:p>
        </p:txBody>
      </p:sp>
      <p:sp>
        <p:nvSpPr>
          <p:cNvPr id="10" name="Rectangle 9">
            <a:extLst>
              <a:ext uri="{FF2B5EF4-FFF2-40B4-BE49-F238E27FC236}">
                <a16:creationId xmlns:a16="http://schemas.microsoft.com/office/drawing/2014/main" id="{1EB24036-4831-41D0-AACD-88E0712A828D}"/>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11" name="Picture 10">
            <a:extLst>
              <a:ext uri="{FF2B5EF4-FFF2-40B4-BE49-F238E27FC236}">
                <a16:creationId xmlns:a16="http://schemas.microsoft.com/office/drawing/2014/main" id="{3A206C97-BA7E-4EA6-9C9D-B9AD22AC1DB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3729843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AAEFDD-F9C0-4198-BC7C-525C929615BD}" type="datetimeFigureOut">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2FB423-48C3-47E1-A201-E570DEA59A31}" type="slidenum">
              <a:rPr lang="en-US" smtClean="0"/>
              <a:t>‹#›</a:t>
            </a:fld>
            <a:endParaRPr lang="en-US"/>
          </a:p>
        </p:txBody>
      </p:sp>
      <p:sp>
        <p:nvSpPr>
          <p:cNvPr id="6" name="Rectangle 5">
            <a:extLst>
              <a:ext uri="{FF2B5EF4-FFF2-40B4-BE49-F238E27FC236}">
                <a16:creationId xmlns:a16="http://schemas.microsoft.com/office/drawing/2014/main" id="{0789D88B-CED3-4DDC-8DAF-9AF246EC676C}"/>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7" name="Picture 6">
            <a:extLst>
              <a:ext uri="{FF2B5EF4-FFF2-40B4-BE49-F238E27FC236}">
                <a16:creationId xmlns:a16="http://schemas.microsoft.com/office/drawing/2014/main" id="{7D301A85-8F4F-463C-82A3-30637E7C79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2072694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AAEFDD-F9C0-4198-BC7C-525C929615BD}" type="datetimeFigureOut">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2FB423-48C3-47E1-A201-E570DEA59A31}" type="slidenum">
              <a:rPr lang="en-US" smtClean="0"/>
              <a:t>‹#›</a:t>
            </a:fld>
            <a:endParaRPr lang="en-US"/>
          </a:p>
        </p:txBody>
      </p:sp>
      <p:sp>
        <p:nvSpPr>
          <p:cNvPr id="5" name="Rectangle 4">
            <a:extLst>
              <a:ext uri="{FF2B5EF4-FFF2-40B4-BE49-F238E27FC236}">
                <a16:creationId xmlns:a16="http://schemas.microsoft.com/office/drawing/2014/main" id="{286AADBD-4EDC-4E64-92B4-0F975E9C59BB}"/>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6" name="Picture 5">
            <a:extLst>
              <a:ext uri="{FF2B5EF4-FFF2-40B4-BE49-F238E27FC236}">
                <a16:creationId xmlns:a16="http://schemas.microsoft.com/office/drawing/2014/main" id="{6D75705B-03C3-4B1B-B11C-54088DF2A0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3463639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AAEFDD-F9C0-4198-BC7C-525C929615BD}"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2FB423-48C3-47E1-A201-E570DEA59A31}" type="slidenum">
              <a:rPr lang="en-US" smtClean="0"/>
              <a:t>‹#›</a:t>
            </a:fld>
            <a:endParaRPr lang="en-US"/>
          </a:p>
        </p:txBody>
      </p:sp>
      <p:sp>
        <p:nvSpPr>
          <p:cNvPr id="8" name="Rectangle 7">
            <a:extLst>
              <a:ext uri="{FF2B5EF4-FFF2-40B4-BE49-F238E27FC236}">
                <a16:creationId xmlns:a16="http://schemas.microsoft.com/office/drawing/2014/main" id="{BA696AB5-1552-4A31-9F34-9FC94922324A}"/>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9" name="Picture 8">
            <a:extLst>
              <a:ext uri="{FF2B5EF4-FFF2-40B4-BE49-F238E27FC236}">
                <a16:creationId xmlns:a16="http://schemas.microsoft.com/office/drawing/2014/main" id="{C6FC4B39-1E7E-4009-91B2-0BB1FD65C3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34734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AAEFDD-F9C0-4198-BC7C-525C929615BD}"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2FB423-48C3-47E1-A201-E570DEA59A31}" type="slidenum">
              <a:rPr lang="en-US" smtClean="0"/>
              <a:t>‹#›</a:t>
            </a:fld>
            <a:endParaRPr lang="en-US"/>
          </a:p>
        </p:txBody>
      </p:sp>
      <p:sp>
        <p:nvSpPr>
          <p:cNvPr id="8" name="Rectangle 7">
            <a:extLst>
              <a:ext uri="{FF2B5EF4-FFF2-40B4-BE49-F238E27FC236}">
                <a16:creationId xmlns:a16="http://schemas.microsoft.com/office/drawing/2014/main" id="{1450EEA5-B69D-4F7B-AB43-4AA26573AA49}"/>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9" name="Picture 8">
            <a:extLst>
              <a:ext uri="{FF2B5EF4-FFF2-40B4-BE49-F238E27FC236}">
                <a16:creationId xmlns:a16="http://schemas.microsoft.com/office/drawing/2014/main" id="{C5953416-7912-4800-B084-349E6E783E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798062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AEFDD-F9C0-4198-BC7C-525C929615BD}" type="datetimeFigureOut">
              <a:rPr lang="en-US" smtClean="0"/>
              <a:t>12/5/2024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2FB423-48C3-47E1-A201-E570DEA59A31}" type="slidenum">
              <a:rPr lang="en-US" smtClean="0"/>
              <a:t>‹#›</a:t>
            </a:fld>
            <a:endParaRPr lang="en-US"/>
          </a:p>
        </p:txBody>
      </p:sp>
    </p:spTree>
    <p:extLst>
      <p:ext uri="{BB962C8B-B14F-4D97-AF65-F5344CB8AC3E}">
        <p14:creationId xmlns:p14="http://schemas.microsoft.com/office/powerpoint/2010/main" val="2406279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physionet.org/content/ucddb/1.0.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9CC33-1024-64F0-E1D0-FBC5F9962372}"/>
              </a:ext>
            </a:extLst>
          </p:cNvPr>
          <p:cNvSpPr>
            <a:spLocks noGrp="1"/>
          </p:cNvSpPr>
          <p:nvPr>
            <p:ph type="ctrTitle"/>
          </p:nvPr>
        </p:nvSpPr>
        <p:spPr>
          <a:xfrm>
            <a:off x="1524000" y="1710104"/>
            <a:ext cx="9144000" cy="2387600"/>
          </a:xfrm>
        </p:spPr>
        <p:txBody>
          <a:bodyPr>
            <a:normAutofit fontScale="90000"/>
          </a:bodyPr>
          <a:lstStyle/>
          <a:p>
            <a:r>
              <a:rPr lang="en-US" sz="6000" dirty="0"/>
              <a:t>FPGA-Based Sleep Apnea Detection System</a:t>
            </a:r>
            <a:br>
              <a:rPr lang="en-US" sz="6000" dirty="0"/>
            </a:br>
            <a:endParaRPr lang="en-US" dirty="0"/>
          </a:p>
        </p:txBody>
      </p:sp>
      <p:sp>
        <p:nvSpPr>
          <p:cNvPr id="3" name="Subtitle 2">
            <a:extLst>
              <a:ext uri="{FF2B5EF4-FFF2-40B4-BE49-F238E27FC236}">
                <a16:creationId xmlns:a16="http://schemas.microsoft.com/office/drawing/2014/main" id="{1F327B1C-3DD4-B3B9-7DCB-462599F8BD39}"/>
              </a:ext>
            </a:extLst>
          </p:cNvPr>
          <p:cNvSpPr>
            <a:spLocks noGrp="1"/>
          </p:cNvSpPr>
          <p:nvPr>
            <p:ph type="subTitle" idx="1"/>
          </p:nvPr>
        </p:nvSpPr>
        <p:spPr/>
        <p:txBody>
          <a:bodyPr>
            <a:normAutofit fontScale="92500" lnSpcReduction="10000"/>
          </a:bodyPr>
          <a:lstStyle/>
          <a:p>
            <a:r>
              <a:rPr lang="en-US" dirty="0"/>
              <a:t>Presented By:</a:t>
            </a:r>
          </a:p>
          <a:p>
            <a:r>
              <a:rPr lang="en-US" dirty="0"/>
              <a:t>Alexander Osei-Bonsu</a:t>
            </a:r>
          </a:p>
          <a:p>
            <a:r>
              <a:rPr lang="en-US" dirty="0" err="1"/>
              <a:t>Rumali</a:t>
            </a:r>
            <a:r>
              <a:rPr lang="en-US" dirty="0"/>
              <a:t> </a:t>
            </a:r>
            <a:r>
              <a:rPr lang="en-US" dirty="0" err="1"/>
              <a:t>Siddiqua</a:t>
            </a:r>
            <a:endParaRPr lang="en-US" dirty="0"/>
          </a:p>
          <a:p>
            <a:r>
              <a:rPr lang="en-US" dirty="0"/>
              <a:t>Mehedi Hasan</a:t>
            </a:r>
          </a:p>
          <a:p>
            <a:endParaRPr lang="en-US" dirty="0"/>
          </a:p>
        </p:txBody>
      </p:sp>
    </p:spTree>
    <p:extLst>
      <p:ext uri="{BB962C8B-B14F-4D97-AF65-F5344CB8AC3E}">
        <p14:creationId xmlns:p14="http://schemas.microsoft.com/office/powerpoint/2010/main" val="1391865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3AF2B-CE7D-9355-E9D1-EA44B2AFE0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45FD5-B376-E40C-69E8-04A7A6300387}"/>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3" name="Content Placeholder 2">
            <a:extLst>
              <a:ext uri="{FF2B5EF4-FFF2-40B4-BE49-F238E27FC236}">
                <a16:creationId xmlns:a16="http://schemas.microsoft.com/office/drawing/2014/main" id="{D09E46D3-E0BC-7DE2-E080-39FC49C755D5}"/>
              </a:ext>
            </a:extLst>
          </p:cNvPr>
          <p:cNvSpPr>
            <a:spLocks noGrp="1"/>
          </p:cNvSpPr>
          <p:nvPr>
            <p:ph idx="1"/>
          </p:nvPr>
        </p:nvSpPr>
        <p:spPr>
          <a:xfrm>
            <a:off x="139960" y="783770"/>
            <a:ext cx="11784562" cy="5766319"/>
          </a:xfrm>
        </p:spPr>
        <p:txBody>
          <a:bodyPr>
            <a:normAutofit/>
          </a:bodyPr>
          <a:lstStyle/>
          <a:p>
            <a:pPr marL="0" indent="0" algn="just">
              <a:buNone/>
            </a:pPr>
            <a:r>
              <a:rPr lang="en-US" u="sng" dirty="0"/>
              <a:t>References:</a:t>
            </a:r>
          </a:p>
          <a:p>
            <a:pPr marL="514350" indent="-514350" algn="just">
              <a:buAutoNum type="arabicPeriod"/>
            </a:pPr>
            <a:r>
              <a:rPr lang="en-US" sz="2400" dirty="0"/>
              <a:t>S. Saha, A. Bhattacharjee, and S. A. Fattah, ‘‘Automatic detection of sleep apnea events based on inter-band energy ratio obtained from multi-band EEG signal,’’ Healthcare Technol. Lett., vol. 6, no. 3, pp. 82–86, Jun. 2019.</a:t>
            </a:r>
          </a:p>
          <a:p>
            <a:pPr marL="514350" indent="-514350" algn="just">
              <a:buAutoNum type="arabicPeriod"/>
            </a:pPr>
            <a:r>
              <a:rPr lang="en-US" sz="2400" dirty="0"/>
              <a:t>A. Bhattacharjee, S. Saha, S. A. Fattah, W.-P. Zhu, and M. O. Ahmad, ‘‘Sleep apnea detection based on Rician modeling of feature variation in multiband EEG signal,’’ IEEE J. Biomed. Health Information, vol. 23, no. 3, pp. 1066–1074, May 2019.</a:t>
            </a:r>
          </a:p>
          <a:p>
            <a:pPr marL="514350" indent="-514350" algn="just">
              <a:buAutoNum type="arabicPeriod"/>
            </a:pPr>
            <a:r>
              <a:rPr lang="en-US" sz="2400" dirty="0"/>
              <a:t>R. Gupta, T. F. Zaidi, and O. Farooq, ‘‘Automatic detection of sleep apnea using sub-band features from EEG signals,’’ in Proc. 3rd Int. Conf. Signal Process. Inf. Secure (ICSPIS), Nov. 2020, pp. 1–4.</a:t>
            </a:r>
          </a:p>
          <a:p>
            <a:pPr marL="514350" indent="-514350" algn="just">
              <a:buAutoNum type="arabicPeriod"/>
            </a:pPr>
            <a:r>
              <a:rPr lang="en-US" sz="2400" dirty="0"/>
              <a:t>Dataset: </a:t>
            </a:r>
            <a:r>
              <a:rPr lang="en-US" sz="2400" dirty="0">
                <a:hlinkClick r:id="rId2"/>
              </a:rPr>
              <a:t>https://physionet.org/content/ucddb/1.0.0/</a:t>
            </a:r>
            <a:endParaRPr lang="en-US" sz="2400" dirty="0"/>
          </a:p>
          <a:p>
            <a:pPr marL="0" indent="0" algn="just">
              <a:buNone/>
            </a:pPr>
            <a:endParaRPr lang="en-US" sz="2400" dirty="0"/>
          </a:p>
        </p:txBody>
      </p:sp>
    </p:spTree>
    <p:extLst>
      <p:ext uri="{BB962C8B-B14F-4D97-AF65-F5344CB8AC3E}">
        <p14:creationId xmlns:p14="http://schemas.microsoft.com/office/powerpoint/2010/main" val="316061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D64A7-1339-AE8F-41DA-2A3BEAC5E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FF483-B9E4-95E3-881D-E7EBDD01A8CE}"/>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3" name="Content Placeholder 2">
            <a:extLst>
              <a:ext uri="{FF2B5EF4-FFF2-40B4-BE49-F238E27FC236}">
                <a16:creationId xmlns:a16="http://schemas.microsoft.com/office/drawing/2014/main" id="{6A72B4BA-DB8C-6936-9A8B-BFD6CC1AC24B}"/>
              </a:ext>
            </a:extLst>
          </p:cNvPr>
          <p:cNvSpPr>
            <a:spLocks noGrp="1"/>
          </p:cNvSpPr>
          <p:nvPr>
            <p:ph idx="1"/>
          </p:nvPr>
        </p:nvSpPr>
        <p:spPr>
          <a:xfrm>
            <a:off x="139960" y="783770"/>
            <a:ext cx="11784562" cy="5766319"/>
          </a:xfrm>
        </p:spPr>
        <p:txBody>
          <a:bodyPr>
            <a:normAutofit/>
          </a:bodyPr>
          <a:lstStyle/>
          <a:p>
            <a:pPr marL="0" indent="0" algn="just">
              <a:buNone/>
            </a:pPr>
            <a:r>
              <a:rPr lang="en-US" u="sng" dirty="0"/>
              <a:t>                     </a:t>
            </a:r>
            <a:endParaRPr lang="en-US" dirty="0"/>
          </a:p>
          <a:p>
            <a:pPr marL="0" indent="0" algn="just">
              <a:buNone/>
            </a:pPr>
            <a:endParaRPr lang="en-US" u="sng" dirty="0"/>
          </a:p>
          <a:p>
            <a:pPr marL="0" indent="0" algn="just">
              <a:buNone/>
            </a:pPr>
            <a:endParaRPr lang="en-US" u="sng" dirty="0"/>
          </a:p>
          <a:p>
            <a:pPr marL="0" indent="0" algn="just">
              <a:buNone/>
            </a:pPr>
            <a:endParaRPr lang="en-US" u="sng" dirty="0"/>
          </a:p>
          <a:p>
            <a:pPr marL="0" indent="0" algn="just">
              <a:buNone/>
            </a:pPr>
            <a:endParaRPr lang="en-US" u="sng" dirty="0"/>
          </a:p>
          <a:p>
            <a:pPr marL="0" indent="0" algn="just">
              <a:buNone/>
            </a:pPr>
            <a:r>
              <a:rPr lang="en-US" dirty="0"/>
              <a:t>                                                    </a:t>
            </a:r>
            <a:r>
              <a:rPr lang="en-US" sz="6000" u="sng" dirty="0"/>
              <a:t>Thank You</a:t>
            </a:r>
          </a:p>
          <a:p>
            <a:pPr marL="0" indent="0" algn="just">
              <a:buNone/>
            </a:pPr>
            <a:endParaRPr lang="en-US" sz="5400" dirty="0"/>
          </a:p>
          <a:p>
            <a:pPr marL="0" indent="0" algn="just">
              <a:buNone/>
            </a:pPr>
            <a:endParaRPr lang="en-US" sz="2400" dirty="0"/>
          </a:p>
        </p:txBody>
      </p:sp>
    </p:spTree>
    <p:extLst>
      <p:ext uri="{BB962C8B-B14F-4D97-AF65-F5344CB8AC3E}">
        <p14:creationId xmlns:p14="http://schemas.microsoft.com/office/powerpoint/2010/main" val="267612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E34B89-4292-FFD9-87C7-1A65136D4CB0}"/>
              </a:ext>
            </a:extLst>
          </p:cNvPr>
          <p:cNvSpPr>
            <a:spLocks noGrp="1"/>
          </p:cNvSpPr>
          <p:nvPr>
            <p:ph idx="1"/>
          </p:nvPr>
        </p:nvSpPr>
        <p:spPr>
          <a:xfrm>
            <a:off x="1" y="615821"/>
            <a:ext cx="12191999" cy="6307494"/>
          </a:xfrm>
        </p:spPr>
        <p:txBody>
          <a:bodyPr>
            <a:normAutofit/>
          </a:bodyPr>
          <a:lstStyle/>
          <a:p>
            <a:pPr marL="0" indent="0" algn="just">
              <a:buNone/>
            </a:pPr>
            <a:r>
              <a:rPr lang="en-US" u="sng" dirty="0">
                <a:cs typeface="Times New Roman" panose="02020603050405020304" pitchFamily="18" charset="0"/>
              </a:rPr>
              <a:t>Why?</a:t>
            </a:r>
          </a:p>
          <a:p>
            <a:pPr marL="0" indent="0" algn="just">
              <a:buNone/>
            </a:pPr>
            <a:r>
              <a:rPr lang="en-US" u="sng" dirty="0">
                <a:cs typeface="Times New Roman" panose="02020603050405020304" pitchFamily="18" charset="0"/>
              </a:rPr>
              <a:t>Motivation and Goals</a:t>
            </a:r>
            <a:r>
              <a:rPr lang="en-US" dirty="0">
                <a:cs typeface="Times New Roman" panose="02020603050405020304" pitchFamily="18" charset="0"/>
              </a:rPr>
              <a:t>:</a:t>
            </a:r>
          </a:p>
          <a:p>
            <a:pPr algn="just"/>
            <a:r>
              <a:rPr lang="en-US" sz="2400" dirty="0">
                <a:cs typeface="Times New Roman" panose="02020603050405020304" pitchFamily="18" charset="0"/>
              </a:rPr>
              <a:t>Sleep apnea is a common sleep disorder causing breathing interruptions, leading to severe health risks. </a:t>
            </a:r>
          </a:p>
          <a:p>
            <a:pPr algn="just"/>
            <a:r>
              <a:rPr lang="en-US" sz="2400" dirty="0">
                <a:cs typeface="Times New Roman" panose="02020603050405020304" pitchFamily="18" charset="0"/>
              </a:rPr>
              <a:t>To bridge the gap between accuracy and accessibility, this project proposes a hardware-based solution designed for real-time feedback.</a:t>
            </a:r>
          </a:p>
          <a:p>
            <a:pPr algn="just"/>
            <a:r>
              <a:rPr lang="en-US" sz="2400" dirty="0">
                <a:cs typeface="Times New Roman" panose="02020603050405020304" pitchFamily="18" charset="0"/>
              </a:rPr>
              <a:t>Utilizes key EEG signal features and a Linear Support Vector Machine (LSVM) classifier. </a:t>
            </a:r>
          </a:p>
          <a:p>
            <a:pPr algn="just"/>
            <a:r>
              <a:rPr lang="en-US" sz="2400" dirty="0">
                <a:cs typeface="Times New Roman" panose="02020603050405020304" pitchFamily="18" charset="0"/>
              </a:rPr>
              <a:t>Achieve high sensitivity, specificity, and overall accuracy in detecting sleep apnea events using robust EEG signal features and machine learning techniques.</a:t>
            </a:r>
          </a:p>
          <a:p>
            <a:pPr algn="just"/>
            <a:r>
              <a:rPr lang="en-US" sz="2400" dirty="0">
                <a:cs typeface="Times New Roman" panose="02020603050405020304" pitchFamily="18" charset="0"/>
              </a:rPr>
              <a:t>Achieve latency reduction to enable real-time processing of EEG signals for immediate detection and feedback.</a:t>
            </a:r>
          </a:p>
          <a:p>
            <a:pPr algn="just"/>
            <a:r>
              <a:rPr lang="en-US" sz="2400" dirty="0">
                <a:cs typeface="Times New Roman" panose="02020603050405020304" pitchFamily="18" charset="0"/>
              </a:rPr>
              <a:t>Minimize the utilization of FPGA resources (e.g., LUTs, slice registers, DSPs) while maintaining performance to allow cost-effective implementations.</a:t>
            </a:r>
          </a:p>
        </p:txBody>
      </p:sp>
    </p:spTree>
    <p:extLst>
      <p:ext uri="{BB962C8B-B14F-4D97-AF65-F5344CB8AC3E}">
        <p14:creationId xmlns:p14="http://schemas.microsoft.com/office/powerpoint/2010/main" val="1522433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9C908-3D86-889D-18E5-65CD241FB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0505FF-E8C1-484E-86F8-9BF98A0158FA}"/>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3" name="Content Placeholder 2">
            <a:extLst>
              <a:ext uri="{FF2B5EF4-FFF2-40B4-BE49-F238E27FC236}">
                <a16:creationId xmlns:a16="http://schemas.microsoft.com/office/drawing/2014/main" id="{4DDF2E4E-3DB2-F201-B664-6D6EF6456985}"/>
              </a:ext>
            </a:extLst>
          </p:cNvPr>
          <p:cNvSpPr>
            <a:spLocks noGrp="1"/>
          </p:cNvSpPr>
          <p:nvPr>
            <p:ph idx="1"/>
          </p:nvPr>
        </p:nvSpPr>
        <p:spPr>
          <a:xfrm>
            <a:off x="139960" y="783770"/>
            <a:ext cx="11784562" cy="5766319"/>
          </a:xfrm>
        </p:spPr>
        <p:txBody>
          <a:bodyPr>
            <a:normAutofit/>
          </a:bodyPr>
          <a:lstStyle/>
          <a:p>
            <a:pPr marL="0" indent="0" algn="just">
              <a:buNone/>
            </a:pPr>
            <a:r>
              <a:rPr lang="en-US" u="sng" dirty="0"/>
              <a:t>Technology Stack:</a:t>
            </a:r>
          </a:p>
          <a:p>
            <a:pPr marL="0" indent="0" algn="just">
              <a:buNone/>
            </a:pPr>
            <a:r>
              <a:rPr lang="en-US" sz="2400" dirty="0"/>
              <a:t>Hardware: NEXYS 4 Equipped with Xilinx Artix-7 FPGA</a:t>
            </a:r>
          </a:p>
          <a:p>
            <a:pPr algn="just"/>
            <a:r>
              <a:rPr lang="en-US" sz="2400" dirty="0"/>
              <a:t>Logic Resources: 15,850 logic slices. </a:t>
            </a:r>
          </a:p>
          <a:p>
            <a:pPr algn="just"/>
            <a:r>
              <a:rPr lang="en-US" sz="2400" dirty="0"/>
              <a:t>Each slice contains four 6-input LUTs and eight flip-flops.</a:t>
            </a:r>
          </a:p>
          <a:p>
            <a:pPr algn="just"/>
            <a:r>
              <a:rPr lang="en-US" sz="2400" dirty="0"/>
              <a:t>Over 500 KB of block RAM</a:t>
            </a:r>
          </a:p>
          <a:p>
            <a:pPr algn="just"/>
            <a:r>
              <a:rPr lang="en-US" sz="2400" dirty="0"/>
              <a:t>100 MHz on-board clock for performance.</a:t>
            </a:r>
          </a:p>
          <a:p>
            <a:pPr algn="just"/>
            <a:r>
              <a:rPr lang="en-US" sz="2400" dirty="0"/>
              <a:t>16 switches, 16 LEDs, and a 7-segment display</a:t>
            </a:r>
          </a:p>
          <a:p>
            <a:pPr marL="0" indent="0" algn="just">
              <a:buNone/>
            </a:pPr>
            <a:endParaRPr lang="en-US" sz="2400" dirty="0"/>
          </a:p>
          <a:p>
            <a:pPr marL="0" indent="0" algn="just">
              <a:buNone/>
            </a:pPr>
            <a:r>
              <a:rPr lang="en-US" sz="2400" dirty="0"/>
              <a:t>Software Tools: MATLAB, Xilinx </a:t>
            </a:r>
            <a:r>
              <a:rPr lang="en-US" sz="2400" dirty="0" err="1"/>
              <a:t>Vivado</a:t>
            </a:r>
            <a:r>
              <a:rPr lang="en-US" sz="2400" dirty="0"/>
              <a:t> Design Suite</a:t>
            </a:r>
          </a:p>
          <a:p>
            <a:pPr marL="0" indent="0" algn="just">
              <a:buNone/>
            </a:pPr>
            <a:r>
              <a:rPr lang="en-US" sz="2400" dirty="0"/>
              <a:t>Classifier: Linear Support Vector Machine (LSVM</a:t>
            </a:r>
            <a:r>
              <a:rPr lang="en-US" dirty="0"/>
              <a:t>)</a:t>
            </a:r>
          </a:p>
          <a:p>
            <a:pPr marL="0" indent="0" algn="just">
              <a:buNone/>
            </a:pPr>
            <a:r>
              <a:rPr lang="en-US" sz="2400" dirty="0"/>
              <a:t>Data Source: St. Vincent’s UCDDB PhysioNet EEG</a:t>
            </a:r>
          </a:p>
          <a:p>
            <a:pPr marL="0" indent="0" algn="just">
              <a:buNone/>
            </a:pPr>
            <a:r>
              <a:rPr lang="en-US" sz="2400" dirty="0"/>
              <a:t>database</a:t>
            </a:r>
          </a:p>
        </p:txBody>
      </p:sp>
      <p:pic>
        <p:nvPicPr>
          <p:cNvPr id="8" name="Picture 7">
            <a:extLst>
              <a:ext uri="{FF2B5EF4-FFF2-40B4-BE49-F238E27FC236}">
                <a16:creationId xmlns:a16="http://schemas.microsoft.com/office/drawing/2014/main" id="{80EF7FBB-0B64-9B4C-9E49-FFE53738C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5829" y="783770"/>
            <a:ext cx="4606211" cy="4366728"/>
          </a:xfrm>
          <a:prstGeom prst="rect">
            <a:avLst/>
          </a:prstGeom>
        </p:spPr>
      </p:pic>
    </p:spTree>
    <p:extLst>
      <p:ext uri="{BB962C8B-B14F-4D97-AF65-F5344CB8AC3E}">
        <p14:creationId xmlns:p14="http://schemas.microsoft.com/office/powerpoint/2010/main" val="2657268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287-4622-F258-3EA1-B6BF64FE0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64247-EF3F-ECC1-5BAA-F89F9A6D4B52}"/>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12" name="Content Placeholder 11">
            <a:extLst>
              <a:ext uri="{FF2B5EF4-FFF2-40B4-BE49-F238E27FC236}">
                <a16:creationId xmlns:a16="http://schemas.microsoft.com/office/drawing/2014/main" id="{99DD7192-33E6-0A93-5360-F5CC392DC65F}"/>
              </a:ext>
            </a:extLst>
          </p:cNvPr>
          <p:cNvSpPr>
            <a:spLocks noGrp="1"/>
          </p:cNvSpPr>
          <p:nvPr>
            <p:ph idx="1"/>
          </p:nvPr>
        </p:nvSpPr>
        <p:spPr>
          <a:xfrm>
            <a:off x="0" y="559838"/>
            <a:ext cx="12192000" cy="6298162"/>
          </a:xfrm>
        </p:spPr>
        <p:txBody>
          <a:bodyPr/>
          <a:lstStyle/>
          <a:p>
            <a:pPr marL="0" indent="0" algn="ctr">
              <a:buNone/>
            </a:pPr>
            <a:r>
              <a:rPr lang="en-US" dirty="0"/>
              <a:t>Overall Workflow </a:t>
            </a:r>
          </a:p>
        </p:txBody>
      </p:sp>
      <p:pic>
        <p:nvPicPr>
          <p:cNvPr id="14" name="Picture 13">
            <a:extLst>
              <a:ext uri="{FF2B5EF4-FFF2-40B4-BE49-F238E27FC236}">
                <a16:creationId xmlns:a16="http://schemas.microsoft.com/office/drawing/2014/main" id="{42D0AA0F-545B-A363-D2B8-CCF9B957A578}"/>
              </a:ext>
            </a:extLst>
          </p:cNvPr>
          <p:cNvPicPr>
            <a:picLocks noChangeAspect="1"/>
          </p:cNvPicPr>
          <p:nvPr/>
        </p:nvPicPr>
        <p:blipFill>
          <a:blip r:embed="rId2">
            <a:extLst>
              <a:ext uri="{28A0092B-C50C-407E-A947-70E740481C1C}">
                <a14:useLocalDpi xmlns:a14="http://schemas.microsoft.com/office/drawing/2010/main" val="0"/>
              </a:ext>
            </a:extLst>
          </a:blip>
          <a:srcRect t="1813" b="3140"/>
          <a:stretch/>
        </p:blipFill>
        <p:spPr>
          <a:xfrm>
            <a:off x="129653" y="1115367"/>
            <a:ext cx="11695880" cy="5742633"/>
          </a:xfrm>
          <a:prstGeom prst="rect">
            <a:avLst/>
          </a:prstGeom>
        </p:spPr>
      </p:pic>
    </p:spTree>
    <p:extLst>
      <p:ext uri="{BB962C8B-B14F-4D97-AF65-F5344CB8AC3E}">
        <p14:creationId xmlns:p14="http://schemas.microsoft.com/office/powerpoint/2010/main" val="358701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5AA67-FD4A-9D50-3FDA-E0AA05377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9DA88-AF13-89D2-0313-8DE6988DF1A7}"/>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8" name="Content Placeholder 7">
            <a:extLst>
              <a:ext uri="{FF2B5EF4-FFF2-40B4-BE49-F238E27FC236}">
                <a16:creationId xmlns:a16="http://schemas.microsoft.com/office/drawing/2014/main" id="{BA3FEB8A-9372-97CE-54A8-DC2851F1EDF8}"/>
              </a:ext>
            </a:extLst>
          </p:cNvPr>
          <p:cNvSpPr>
            <a:spLocks noGrp="1"/>
          </p:cNvSpPr>
          <p:nvPr>
            <p:ph idx="1"/>
          </p:nvPr>
        </p:nvSpPr>
        <p:spPr>
          <a:xfrm>
            <a:off x="0" y="578498"/>
            <a:ext cx="12192000" cy="6279502"/>
          </a:xfrm>
        </p:spPr>
        <p:txBody>
          <a:bodyPr/>
          <a:lstStyle/>
          <a:p>
            <a:pPr marL="0" indent="0" algn="ctr">
              <a:buNone/>
            </a:pPr>
            <a:r>
              <a:rPr lang="en-US" dirty="0"/>
              <a:t>Hardware Implementation</a:t>
            </a:r>
          </a:p>
        </p:txBody>
      </p:sp>
      <p:pic>
        <p:nvPicPr>
          <p:cNvPr id="11" name="Picture 10">
            <a:extLst>
              <a:ext uri="{FF2B5EF4-FFF2-40B4-BE49-F238E27FC236}">
                <a16:creationId xmlns:a16="http://schemas.microsoft.com/office/drawing/2014/main" id="{5167DD10-55BA-B855-A608-735350B05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9714"/>
            <a:ext cx="12192000" cy="5878286"/>
          </a:xfrm>
          <a:prstGeom prst="rect">
            <a:avLst/>
          </a:prstGeom>
        </p:spPr>
      </p:pic>
    </p:spTree>
    <p:extLst>
      <p:ext uri="{BB962C8B-B14F-4D97-AF65-F5344CB8AC3E}">
        <p14:creationId xmlns:p14="http://schemas.microsoft.com/office/powerpoint/2010/main" val="1782299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1A49-6112-3FA0-0DF3-F34EF31B0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C75077-4B10-EC79-FB22-FDF1C12E50C6}"/>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pic>
        <p:nvPicPr>
          <p:cNvPr id="5" name="Content Placeholder 4">
            <a:extLst>
              <a:ext uri="{FF2B5EF4-FFF2-40B4-BE49-F238E27FC236}">
                <a16:creationId xmlns:a16="http://schemas.microsoft.com/office/drawing/2014/main" id="{80B2873A-340E-407D-47FE-0EA536DE730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8740"/>
          <a:stretch/>
        </p:blipFill>
        <p:spPr>
          <a:xfrm>
            <a:off x="838200" y="1145512"/>
            <a:ext cx="10534261" cy="5006253"/>
          </a:xfrm>
        </p:spPr>
      </p:pic>
      <p:sp>
        <p:nvSpPr>
          <p:cNvPr id="3" name="Content Placeholder 7">
            <a:extLst>
              <a:ext uri="{FF2B5EF4-FFF2-40B4-BE49-F238E27FC236}">
                <a16:creationId xmlns:a16="http://schemas.microsoft.com/office/drawing/2014/main" id="{31D0ACAB-C02B-E303-D58C-F5A3DD27E2A1}"/>
              </a:ext>
            </a:extLst>
          </p:cNvPr>
          <p:cNvSpPr txBox="1">
            <a:spLocks/>
          </p:cNvSpPr>
          <p:nvPr/>
        </p:nvSpPr>
        <p:spPr>
          <a:xfrm>
            <a:off x="0" y="578498"/>
            <a:ext cx="12192000" cy="6279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Datasheet for Final Demonstration</a:t>
            </a:r>
          </a:p>
        </p:txBody>
      </p:sp>
    </p:spTree>
    <p:extLst>
      <p:ext uri="{BB962C8B-B14F-4D97-AF65-F5344CB8AC3E}">
        <p14:creationId xmlns:p14="http://schemas.microsoft.com/office/powerpoint/2010/main" val="281395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1A771-3E42-B56A-F309-E81A98635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EAE0A4-F369-7A45-C604-17B8D8BF9BC3}"/>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4" name="Content Placeholder 3">
            <a:extLst>
              <a:ext uri="{FF2B5EF4-FFF2-40B4-BE49-F238E27FC236}">
                <a16:creationId xmlns:a16="http://schemas.microsoft.com/office/drawing/2014/main" id="{4B7B5187-2BFB-BFA6-DF72-515FE9FFC1EE}"/>
              </a:ext>
            </a:extLst>
          </p:cNvPr>
          <p:cNvSpPr>
            <a:spLocks noGrp="1"/>
          </p:cNvSpPr>
          <p:nvPr>
            <p:ph idx="1"/>
          </p:nvPr>
        </p:nvSpPr>
        <p:spPr>
          <a:xfrm>
            <a:off x="65314" y="625150"/>
            <a:ext cx="12126686" cy="6232849"/>
          </a:xfrm>
        </p:spPr>
        <p:txBody>
          <a:bodyPr>
            <a:normAutofit/>
          </a:bodyPr>
          <a:lstStyle/>
          <a:p>
            <a:pPr marL="0" indent="0">
              <a:buNone/>
            </a:pPr>
            <a:r>
              <a:rPr lang="en-US" sz="4000" dirty="0"/>
              <a:t>                                       Live Demo</a:t>
            </a:r>
          </a:p>
          <a:p>
            <a:pPr marL="0" indent="0">
              <a:buNone/>
            </a:pPr>
            <a:endParaRPr lang="en-US" sz="4000" dirty="0"/>
          </a:p>
        </p:txBody>
      </p:sp>
      <p:pic>
        <p:nvPicPr>
          <p:cNvPr id="6" name="IMG_3364">
            <a:hlinkClick r:id="" action="ppaction://media"/>
            <a:extLst>
              <a:ext uri="{FF2B5EF4-FFF2-40B4-BE49-F238E27FC236}">
                <a16:creationId xmlns:a16="http://schemas.microsoft.com/office/drawing/2014/main" id="{F69902CB-AC40-B2E1-8F55-0703FCF63B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1" y="1241690"/>
            <a:ext cx="10237236" cy="5486400"/>
          </a:xfrm>
          <a:prstGeom prst="rect">
            <a:avLst/>
          </a:prstGeom>
        </p:spPr>
      </p:pic>
    </p:spTree>
    <p:extLst>
      <p:ext uri="{BB962C8B-B14F-4D97-AF65-F5344CB8AC3E}">
        <p14:creationId xmlns:p14="http://schemas.microsoft.com/office/powerpoint/2010/main" val="300213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2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53FC1-165C-6111-1732-5933753729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B0DA77-ECAE-5D3E-C97D-CF305B9674E4}"/>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3" name="Content Placeholder 2">
            <a:extLst>
              <a:ext uri="{FF2B5EF4-FFF2-40B4-BE49-F238E27FC236}">
                <a16:creationId xmlns:a16="http://schemas.microsoft.com/office/drawing/2014/main" id="{FC1D6C12-1570-2AE7-655C-9954639080C6}"/>
              </a:ext>
            </a:extLst>
          </p:cNvPr>
          <p:cNvSpPr>
            <a:spLocks noGrp="1"/>
          </p:cNvSpPr>
          <p:nvPr>
            <p:ph idx="1"/>
          </p:nvPr>
        </p:nvSpPr>
        <p:spPr>
          <a:xfrm>
            <a:off x="3253" y="755780"/>
            <a:ext cx="12188747" cy="6102220"/>
          </a:xfrm>
        </p:spPr>
        <p:txBody>
          <a:bodyPr>
            <a:normAutofit/>
          </a:bodyPr>
          <a:lstStyle/>
          <a:p>
            <a:pPr marL="0" indent="0" algn="ctr">
              <a:buNone/>
            </a:pPr>
            <a:r>
              <a:rPr lang="en-US" u="sng" dirty="0"/>
              <a:t>Experiment Results</a:t>
            </a:r>
          </a:p>
          <a:p>
            <a:pPr marL="0" indent="0" algn="just">
              <a:buNone/>
            </a:pPr>
            <a:r>
              <a:rPr lang="en-US" sz="2400" dirty="0"/>
              <a:t>Comparison of the proposed work using LSVM classifier with energy ratio-based features (E [1]), </a:t>
            </a:r>
            <a:r>
              <a:rPr lang="en-US" sz="2400" dirty="0" err="1"/>
              <a:t>rician</a:t>
            </a:r>
            <a:r>
              <a:rPr lang="en-US" sz="2400" dirty="0"/>
              <a:t> model-based features (R [2]) and ensemble bagged trees classifier based-model (B [3]).                                                      </a:t>
            </a:r>
          </a:p>
          <a:p>
            <a:pPr marL="0" indent="0" algn="just">
              <a:buNone/>
            </a:pPr>
            <a:r>
              <a:rPr lang="en-US" sz="2400" dirty="0"/>
              <a:t>                                                                                                        </a:t>
            </a:r>
            <a:endParaRPr lang="en-US" sz="1800" b="0" i="0" u="none" strike="noStrike" dirty="0">
              <a:effectLst/>
              <a:latin typeface="Arial" panose="020B0604020202020204" pitchFamily="34" charset="0"/>
            </a:endParaRPr>
          </a:p>
          <a:p>
            <a:pPr marL="0" indent="0" algn="just">
              <a:buNone/>
            </a:pPr>
            <a:endParaRPr lang="en-US" sz="1800" b="0" i="0" u="none" strike="noStrike" dirty="0">
              <a:effectLst/>
              <a:latin typeface="Arial" panose="020B0604020202020204" pitchFamily="34" charset="0"/>
            </a:endParaRPr>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r>
              <a:rPr lang="en-US" sz="2400" dirty="0"/>
              <a:t>Resource Utilization:</a:t>
            </a:r>
          </a:p>
          <a:p>
            <a:pPr marL="0" indent="0" algn="just">
              <a:buNone/>
            </a:pPr>
            <a:endParaRPr lang="en-US" sz="2400" dirty="0"/>
          </a:p>
          <a:p>
            <a:pPr marL="0" indent="0" algn="just">
              <a:buNone/>
            </a:pPr>
            <a:endParaRPr lang="en-US" sz="2400" dirty="0"/>
          </a:p>
        </p:txBody>
      </p:sp>
      <p:graphicFrame>
        <p:nvGraphicFramePr>
          <p:cNvPr id="11" name="Table 10">
            <a:extLst>
              <a:ext uri="{FF2B5EF4-FFF2-40B4-BE49-F238E27FC236}">
                <a16:creationId xmlns:a16="http://schemas.microsoft.com/office/drawing/2014/main" id="{59FD0C72-5262-9E5A-8565-8E09F5F463D0}"/>
              </a:ext>
            </a:extLst>
          </p:cNvPr>
          <p:cNvGraphicFramePr>
            <a:graphicFrameLocks noGrp="1"/>
          </p:cNvGraphicFramePr>
          <p:nvPr>
            <p:extLst>
              <p:ext uri="{D42A27DB-BD31-4B8C-83A1-F6EECF244321}">
                <p14:modId xmlns:p14="http://schemas.microsoft.com/office/powerpoint/2010/main" val="784730301"/>
              </p:ext>
            </p:extLst>
          </p:nvPr>
        </p:nvGraphicFramePr>
        <p:xfrm>
          <a:off x="3897389" y="2462749"/>
          <a:ext cx="4064292" cy="370840"/>
        </p:xfrm>
        <a:graphic>
          <a:graphicData uri="http://schemas.openxmlformats.org/drawingml/2006/table">
            <a:tbl>
              <a:tblPr firstRow="1" bandRow="1">
                <a:tableStyleId>{22838BEF-8BB2-4498-84A7-C5851F593DF1}</a:tableStyleId>
              </a:tblPr>
              <a:tblGrid>
                <a:gridCol w="4064292">
                  <a:extLst>
                    <a:ext uri="{9D8B030D-6E8A-4147-A177-3AD203B41FA5}">
                      <a16:colId xmlns:a16="http://schemas.microsoft.com/office/drawing/2014/main" val="756034745"/>
                    </a:ext>
                  </a:extLst>
                </a:gridCol>
              </a:tblGrid>
              <a:tr h="370840">
                <a:tc>
                  <a:txBody>
                    <a:bodyPr/>
                    <a:lstStyle/>
                    <a:p>
                      <a:r>
                        <a:rPr lang="en-US" dirty="0"/>
                        <a:t>                        Specificity (%)</a:t>
                      </a:r>
                    </a:p>
                  </a:txBody>
                  <a:tcPr/>
                </a:tc>
                <a:extLst>
                  <a:ext uri="{0D108BD9-81ED-4DB2-BD59-A6C34878D82A}">
                    <a16:rowId xmlns:a16="http://schemas.microsoft.com/office/drawing/2014/main" val="2305513174"/>
                  </a:ext>
                </a:extLst>
              </a:tr>
            </a:tbl>
          </a:graphicData>
        </a:graphic>
      </p:graphicFrame>
      <p:graphicFrame>
        <p:nvGraphicFramePr>
          <p:cNvPr id="13" name="Table 12">
            <a:extLst>
              <a:ext uri="{FF2B5EF4-FFF2-40B4-BE49-F238E27FC236}">
                <a16:creationId xmlns:a16="http://schemas.microsoft.com/office/drawing/2014/main" id="{E482FDA7-FF2D-5EDA-B63F-A29367FDF2A0}"/>
              </a:ext>
            </a:extLst>
          </p:cNvPr>
          <p:cNvGraphicFramePr>
            <a:graphicFrameLocks noGrp="1"/>
          </p:cNvGraphicFramePr>
          <p:nvPr>
            <p:extLst>
              <p:ext uri="{D42A27DB-BD31-4B8C-83A1-F6EECF244321}">
                <p14:modId xmlns:p14="http://schemas.microsoft.com/office/powerpoint/2010/main" val="1170393947"/>
              </p:ext>
            </p:extLst>
          </p:nvPr>
        </p:nvGraphicFramePr>
        <p:xfrm>
          <a:off x="8126823" y="2468337"/>
          <a:ext cx="4065177" cy="370840"/>
        </p:xfrm>
        <a:graphic>
          <a:graphicData uri="http://schemas.openxmlformats.org/drawingml/2006/table">
            <a:tbl>
              <a:tblPr firstRow="1" bandRow="1">
                <a:tableStyleId>{22838BEF-8BB2-4498-84A7-C5851F593DF1}</a:tableStyleId>
              </a:tblPr>
              <a:tblGrid>
                <a:gridCol w="4065177">
                  <a:extLst>
                    <a:ext uri="{9D8B030D-6E8A-4147-A177-3AD203B41FA5}">
                      <a16:colId xmlns:a16="http://schemas.microsoft.com/office/drawing/2014/main" val="589250043"/>
                    </a:ext>
                  </a:extLst>
                </a:gridCol>
              </a:tblGrid>
              <a:tr h="370840">
                <a:tc>
                  <a:txBody>
                    <a:bodyPr/>
                    <a:lstStyle/>
                    <a:p>
                      <a:r>
                        <a:rPr lang="en-US" dirty="0"/>
                        <a:t>                           Accuracy (%)</a:t>
                      </a:r>
                    </a:p>
                  </a:txBody>
                  <a:tcPr/>
                </a:tc>
                <a:extLst>
                  <a:ext uri="{0D108BD9-81ED-4DB2-BD59-A6C34878D82A}">
                    <a16:rowId xmlns:a16="http://schemas.microsoft.com/office/drawing/2014/main" val="1412826903"/>
                  </a:ext>
                </a:extLst>
              </a:tr>
            </a:tbl>
          </a:graphicData>
        </a:graphic>
      </p:graphicFrame>
      <p:graphicFrame>
        <p:nvGraphicFramePr>
          <p:cNvPr id="15" name="Table 14">
            <a:extLst>
              <a:ext uri="{FF2B5EF4-FFF2-40B4-BE49-F238E27FC236}">
                <a16:creationId xmlns:a16="http://schemas.microsoft.com/office/drawing/2014/main" id="{84ED192D-0F1B-2643-0F76-8CB54C11D54D}"/>
              </a:ext>
            </a:extLst>
          </p:cNvPr>
          <p:cNvGraphicFramePr>
            <a:graphicFrameLocks noGrp="1"/>
          </p:cNvGraphicFramePr>
          <p:nvPr>
            <p:extLst>
              <p:ext uri="{D42A27DB-BD31-4B8C-83A1-F6EECF244321}">
                <p14:modId xmlns:p14="http://schemas.microsoft.com/office/powerpoint/2010/main" val="1974091717"/>
              </p:ext>
            </p:extLst>
          </p:nvPr>
        </p:nvGraphicFramePr>
        <p:xfrm>
          <a:off x="-1" y="2461144"/>
          <a:ext cx="3797558" cy="370840"/>
        </p:xfrm>
        <a:graphic>
          <a:graphicData uri="http://schemas.openxmlformats.org/drawingml/2006/table">
            <a:tbl>
              <a:tblPr firstRow="1" bandRow="1">
                <a:tableStyleId>{22838BEF-8BB2-4498-84A7-C5851F593DF1}</a:tableStyleId>
              </a:tblPr>
              <a:tblGrid>
                <a:gridCol w="3797558">
                  <a:extLst>
                    <a:ext uri="{9D8B030D-6E8A-4147-A177-3AD203B41FA5}">
                      <a16:colId xmlns:a16="http://schemas.microsoft.com/office/drawing/2014/main" val="2527483200"/>
                    </a:ext>
                  </a:extLst>
                </a:gridCol>
              </a:tblGrid>
              <a:tr h="370840">
                <a:tc>
                  <a:txBody>
                    <a:bodyPr/>
                    <a:lstStyle/>
                    <a:p>
                      <a:r>
                        <a:rPr lang="en-US" dirty="0"/>
                        <a:t>                      Sensitivity (%)</a:t>
                      </a:r>
                    </a:p>
                  </a:txBody>
                  <a:tcPr/>
                </a:tc>
                <a:extLst>
                  <a:ext uri="{0D108BD9-81ED-4DB2-BD59-A6C34878D82A}">
                    <a16:rowId xmlns:a16="http://schemas.microsoft.com/office/drawing/2014/main" val="810761812"/>
                  </a:ext>
                </a:extLst>
              </a:tr>
            </a:tbl>
          </a:graphicData>
        </a:graphic>
      </p:graphicFrame>
      <p:graphicFrame>
        <p:nvGraphicFramePr>
          <p:cNvPr id="17" name="Table 16">
            <a:extLst>
              <a:ext uri="{FF2B5EF4-FFF2-40B4-BE49-F238E27FC236}">
                <a16:creationId xmlns:a16="http://schemas.microsoft.com/office/drawing/2014/main" id="{44AA1B8F-7123-4E13-3F96-7668E56E9F18}"/>
              </a:ext>
            </a:extLst>
          </p:cNvPr>
          <p:cNvGraphicFramePr>
            <a:graphicFrameLocks noGrp="1"/>
          </p:cNvGraphicFramePr>
          <p:nvPr>
            <p:extLst>
              <p:ext uri="{D42A27DB-BD31-4B8C-83A1-F6EECF244321}">
                <p14:modId xmlns:p14="http://schemas.microsoft.com/office/powerpoint/2010/main" val="938558941"/>
              </p:ext>
            </p:extLst>
          </p:nvPr>
        </p:nvGraphicFramePr>
        <p:xfrm>
          <a:off x="1631785" y="4760301"/>
          <a:ext cx="8128000" cy="1854200"/>
        </p:xfrm>
        <a:graphic>
          <a:graphicData uri="http://schemas.openxmlformats.org/drawingml/2006/table">
            <a:tbl>
              <a:tblPr firstRow="1" bandRow="1">
                <a:tableStyleId>{22838BEF-8BB2-4498-84A7-C5851F593DF1}</a:tableStyleId>
              </a:tblPr>
              <a:tblGrid>
                <a:gridCol w="2032000">
                  <a:extLst>
                    <a:ext uri="{9D8B030D-6E8A-4147-A177-3AD203B41FA5}">
                      <a16:colId xmlns:a16="http://schemas.microsoft.com/office/drawing/2014/main" val="2230808983"/>
                    </a:ext>
                  </a:extLst>
                </a:gridCol>
                <a:gridCol w="2032000">
                  <a:extLst>
                    <a:ext uri="{9D8B030D-6E8A-4147-A177-3AD203B41FA5}">
                      <a16:colId xmlns:a16="http://schemas.microsoft.com/office/drawing/2014/main" val="618310797"/>
                    </a:ext>
                  </a:extLst>
                </a:gridCol>
                <a:gridCol w="2032000">
                  <a:extLst>
                    <a:ext uri="{9D8B030D-6E8A-4147-A177-3AD203B41FA5}">
                      <a16:colId xmlns:a16="http://schemas.microsoft.com/office/drawing/2014/main" val="445381163"/>
                    </a:ext>
                  </a:extLst>
                </a:gridCol>
                <a:gridCol w="2032000">
                  <a:extLst>
                    <a:ext uri="{9D8B030D-6E8A-4147-A177-3AD203B41FA5}">
                      <a16:colId xmlns:a16="http://schemas.microsoft.com/office/drawing/2014/main" val="2218933845"/>
                    </a:ext>
                  </a:extLst>
                </a:gridCol>
              </a:tblGrid>
              <a:tr h="370840">
                <a:tc>
                  <a:txBody>
                    <a:bodyPr/>
                    <a:lstStyle/>
                    <a:p>
                      <a:r>
                        <a:rPr lang="en-US" dirty="0"/>
                        <a:t>Resource</a:t>
                      </a:r>
                    </a:p>
                  </a:txBody>
                  <a:tcPr/>
                </a:tc>
                <a:tc>
                  <a:txBody>
                    <a:bodyPr/>
                    <a:lstStyle/>
                    <a:p>
                      <a:r>
                        <a:rPr lang="en-US" dirty="0"/>
                        <a:t>Utilizing</a:t>
                      </a:r>
                    </a:p>
                  </a:txBody>
                  <a:tcPr/>
                </a:tc>
                <a:tc>
                  <a:txBody>
                    <a:bodyPr/>
                    <a:lstStyle/>
                    <a:p>
                      <a:r>
                        <a:rPr lang="en-US" dirty="0"/>
                        <a:t>Available</a:t>
                      </a:r>
                    </a:p>
                  </a:txBody>
                  <a:tcPr/>
                </a:tc>
                <a:tc>
                  <a:txBody>
                    <a:bodyPr/>
                    <a:lstStyle/>
                    <a:p>
                      <a:r>
                        <a:rPr lang="en-US" dirty="0"/>
                        <a:t>   % Utilization</a:t>
                      </a:r>
                    </a:p>
                  </a:txBody>
                  <a:tcPr/>
                </a:tc>
                <a:extLst>
                  <a:ext uri="{0D108BD9-81ED-4DB2-BD59-A6C34878D82A}">
                    <a16:rowId xmlns:a16="http://schemas.microsoft.com/office/drawing/2014/main" val="210762954"/>
                  </a:ext>
                </a:extLst>
              </a:tr>
              <a:tr h="370840">
                <a:tc>
                  <a:txBody>
                    <a:bodyPr/>
                    <a:lstStyle/>
                    <a:p>
                      <a:r>
                        <a:rPr lang="en-US" dirty="0"/>
                        <a:t>LUT</a:t>
                      </a:r>
                    </a:p>
                  </a:txBody>
                  <a:tcPr/>
                </a:tc>
                <a:tc>
                  <a:txBody>
                    <a:bodyPr/>
                    <a:lstStyle/>
                    <a:p>
                      <a:r>
                        <a:rPr lang="en-US" dirty="0"/>
                        <a:t>887</a:t>
                      </a:r>
                    </a:p>
                  </a:txBody>
                  <a:tcPr/>
                </a:tc>
                <a:tc>
                  <a:txBody>
                    <a:bodyPr/>
                    <a:lstStyle/>
                    <a:p>
                      <a:r>
                        <a:rPr lang="en-US" dirty="0"/>
                        <a:t>10400</a:t>
                      </a:r>
                    </a:p>
                  </a:txBody>
                  <a:tcPr/>
                </a:tc>
                <a:tc>
                  <a:txBody>
                    <a:bodyPr/>
                    <a:lstStyle/>
                    <a:p>
                      <a:r>
                        <a:rPr lang="en-US" dirty="0"/>
                        <a:t>8.53</a:t>
                      </a:r>
                    </a:p>
                  </a:txBody>
                  <a:tcPr/>
                </a:tc>
                <a:extLst>
                  <a:ext uri="{0D108BD9-81ED-4DB2-BD59-A6C34878D82A}">
                    <a16:rowId xmlns:a16="http://schemas.microsoft.com/office/drawing/2014/main" val="2855696510"/>
                  </a:ext>
                </a:extLst>
              </a:tr>
              <a:tr h="370840">
                <a:tc>
                  <a:txBody>
                    <a:bodyPr/>
                    <a:lstStyle/>
                    <a:p>
                      <a:r>
                        <a:rPr lang="en-US" dirty="0"/>
                        <a:t>FF</a:t>
                      </a:r>
                    </a:p>
                  </a:txBody>
                  <a:tcPr/>
                </a:tc>
                <a:tc>
                  <a:txBody>
                    <a:bodyPr/>
                    <a:lstStyle/>
                    <a:p>
                      <a:r>
                        <a:rPr lang="en-US" dirty="0"/>
                        <a:t>942</a:t>
                      </a:r>
                    </a:p>
                  </a:txBody>
                  <a:tcPr/>
                </a:tc>
                <a:tc>
                  <a:txBody>
                    <a:bodyPr/>
                    <a:lstStyle/>
                    <a:p>
                      <a:r>
                        <a:rPr lang="en-US" dirty="0"/>
                        <a:t>20800</a:t>
                      </a:r>
                    </a:p>
                  </a:txBody>
                  <a:tcPr/>
                </a:tc>
                <a:tc>
                  <a:txBody>
                    <a:bodyPr/>
                    <a:lstStyle/>
                    <a:p>
                      <a:r>
                        <a:rPr lang="en-US" dirty="0"/>
                        <a:t>4.53</a:t>
                      </a:r>
                    </a:p>
                  </a:txBody>
                  <a:tcPr/>
                </a:tc>
                <a:extLst>
                  <a:ext uri="{0D108BD9-81ED-4DB2-BD59-A6C34878D82A}">
                    <a16:rowId xmlns:a16="http://schemas.microsoft.com/office/drawing/2014/main" val="2144483408"/>
                  </a:ext>
                </a:extLst>
              </a:tr>
              <a:tr h="370840">
                <a:tc>
                  <a:txBody>
                    <a:bodyPr/>
                    <a:lstStyle/>
                    <a:p>
                      <a:r>
                        <a:rPr lang="en-US" dirty="0"/>
                        <a:t>DSP</a:t>
                      </a:r>
                    </a:p>
                  </a:txBody>
                  <a:tcPr/>
                </a:tc>
                <a:tc>
                  <a:txBody>
                    <a:bodyPr/>
                    <a:lstStyle/>
                    <a:p>
                      <a:r>
                        <a:rPr lang="en-US" dirty="0"/>
                        <a:t>9</a:t>
                      </a:r>
                    </a:p>
                  </a:txBody>
                  <a:tcPr/>
                </a:tc>
                <a:tc>
                  <a:txBody>
                    <a:bodyPr/>
                    <a:lstStyle/>
                    <a:p>
                      <a:r>
                        <a:rPr lang="en-US" dirty="0"/>
                        <a:t>45</a:t>
                      </a:r>
                    </a:p>
                  </a:txBody>
                  <a:tcPr/>
                </a:tc>
                <a:tc>
                  <a:txBody>
                    <a:bodyPr/>
                    <a:lstStyle/>
                    <a:p>
                      <a:r>
                        <a:rPr lang="en-US" dirty="0"/>
                        <a:t>20.00</a:t>
                      </a:r>
                    </a:p>
                  </a:txBody>
                  <a:tcPr/>
                </a:tc>
                <a:extLst>
                  <a:ext uri="{0D108BD9-81ED-4DB2-BD59-A6C34878D82A}">
                    <a16:rowId xmlns:a16="http://schemas.microsoft.com/office/drawing/2014/main" val="2064496383"/>
                  </a:ext>
                </a:extLst>
              </a:tr>
              <a:tr h="370840">
                <a:tc>
                  <a:txBody>
                    <a:bodyPr/>
                    <a:lstStyle/>
                    <a:p>
                      <a:r>
                        <a:rPr lang="en-US" dirty="0"/>
                        <a:t>IO</a:t>
                      </a:r>
                    </a:p>
                  </a:txBody>
                  <a:tcPr/>
                </a:tc>
                <a:tc>
                  <a:txBody>
                    <a:bodyPr/>
                    <a:lstStyle/>
                    <a:p>
                      <a:r>
                        <a:rPr lang="en-US" dirty="0"/>
                        <a:t>93</a:t>
                      </a:r>
                    </a:p>
                  </a:txBody>
                  <a:tcPr/>
                </a:tc>
                <a:tc>
                  <a:txBody>
                    <a:bodyPr/>
                    <a:lstStyle/>
                    <a:p>
                      <a:r>
                        <a:rPr lang="en-US" dirty="0"/>
                        <a:t>106</a:t>
                      </a:r>
                    </a:p>
                  </a:txBody>
                  <a:tcPr/>
                </a:tc>
                <a:tc>
                  <a:txBody>
                    <a:bodyPr/>
                    <a:lstStyle/>
                    <a:p>
                      <a:r>
                        <a:rPr lang="en-US" dirty="0"/>
                        <a:t>87.74</a:t>
                      </a:r>
                    </a:p>
                  </a:txBody>
                  <a:tcPr/>
                </a:tc>
                <a:extLst>
                  <a:ext uri="{0D108BD9-81ED-4DB2-BD59-A6C34878D82A}">
                    <a16:rowId xmlns:a16="http://schemas.microsoft.com/office/drawing/2014/main" val="1167333396"/>
                  </a:ext>
                </a:extLst>
              </a:tr>
            </a:tbl>
          </a:graphicData>
        </a:graphic>
      </p:graphicFrame>
      <p:graphicFrame>
        <p:nvGraphicFramePr>
          <p:cNvPr id="5" name="Table 4">
            <a:extLst>
              <a:ext uri="{FF2B5EF4-FFF2-40B4-BE49-F238E27FC236}">
                <a16:creationId xmlns:a16="http://schemas.microsoft.com/office/drawing/2014/main" id="{57626D00-A8BE-DF44-9D2E-C2FA98EED519}"/>
              </a:ext>
            </a:extLst>
          </p:cNvPr>
          <p:cNvGraphicFramePr>
            <a:graphicFrameLocks noGrp="1"/>
          </p:cNvGraphicFramePr>
          <p:nvPr>
            <p:extLst>
              <p:ext uri="{D42A27DB-BD31-4B8C-83A1-F6EECF244321}">
                <p14:modId xmlns:p14="http://schemas.microsoft.com/office/powerpoint/2010/main" val="2840981784"/>
              </p:ext>
            </p:extLst>
          </p:nvPr>
        </p:nvGraphicFramePr>
        <p:xfrm>
          <a:off x="1" y="2829189"/>
          <a:ext cx="3797558" cy="1371599"/>
        </p:xfrm>
        <a:graphic>
          <a:graphicData uri="http://schemas.openxmlformats.org/drawingml/2006/table">
            <a:tbl>
              <a:tblPr firstRow="1" bandRow="1">
                <a:tableStyleId>{22838BEF-8BB2-4498-84A7-C5851F593DF1}</a:tableStyleId>
              </a:tblPr>
              <a:tblGrid>
                <a:gridCol w="670737">
                  <a:extLst>
                    <a:ext uri="{9D8B030D-6E8A-4147-A177-3AD203B41FA5}">
                      <a16:colId xmlns:a16="http://schemas.microsoft.com/office/drawing/2014/main" val="4254493756"/>
                    </a:ext>
                  </a:extLst>
                </a:gridCol>
                <a:gridCol w="710192">
                  <a:extLst>
                    <a:ext uri="{9D8B030D-6E8A-4147-A177-3AD203B41FA5}">
                      <a16:colId xmlns:a16="http://schemas.microsoft.com/office/drawing/2014/main" val="3822970001"/>
                    </a:ext>
                  </a:extLst>
                </a:gridCol>
                <a:gridCol w="552372">
                  <a:extLst>
                    <a:ext uri="{9D8B030D-6E8A-4147-A177-3AD203B41FA5}">
                      <a16:colId xmlns:a16="http://schemas.microsoft.com/office/drawing/2014/main" val="1079789071"/>
                    </a:ext>
                  </a:extLst>
                </a:gridCol>
                <a:gridCol w="1006105">
                  <a:extLst>
                    <a:ext uri="{9D8B030D-6E8A-4147-A177-3AD203B41FA5}">
                      <a16:colId xmlns:a16="http://schemas.microsoft.com/office/drawing/2014/main" val="4176412262"/>
                    </a:ext>
                  </a:extLst>
                </a:gridCol>
                <a:gridCol w="858152">
                  <a:extLst>
                    <a:ext uri="{9D8B030D-6E8A-4147-A177-3AD203B41FA5}">
                      <a16:colId xmlns:a16="http://schemas.microsoft.com/office/drawing/2014/main" val="4223317197"/>
                    </a:ext>
                  </a:extLst>
                </a:gridCol>
              </a:tblGrid>
              <a:tr h="665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R[2]</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Proposed</a:t>
                      </a:r>
                    </a:p>
                    <a:p>
                      <a:r>
                        <a:rPr lang="en-US" sz="1400" dirty="0"/>
                        <a:t>Software</a:t>
                      </a:r>
                    </a:p>
                  </a:txBody>
                  <a:tcPr/>
                </a:tc>
                <a:tc>
                  <a:txBody>
                    <a:bodyPr/>
                    <a:lstStyle/>
                    <a:p>
                      <a:r>
                        <a:rPr lang="en-US" sz="1400" dirty="0"/>
                        <a:t>FPGA</a:t>
                      </a:r>
                    </a:p>
                  </a:txBody>
                  <a:tcPr/>
                </a:tc>
                <a:extLst>
                  <a:ext uri="{0D108BD9-81ED-4DB2-BD59-A6C34878D82A}">
                    <a16:rowId xmlns:a16="http://schemas.microsoft.com/office/drawing/2014/main" val="224527002"/>
                  </a:ext>
                </a:extLst>
              </a:tr>
              <a:tr h="7063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90.38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86.33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91.2</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93.10</a:t>
                      </a:r>
                    </a:p>
                    <a:p>
                      <a:endParaRPr lang="en-US" dirty="0"/>
                    </a:p>
                  </a:txBody>
                  <a:tcPr/>
                </a:tc>
                <a:tc>
                  <a:txBody>
                    <a:bodyPr/>
                    <a:lstStyle/>
                    <a:p>
                      <a:r>
                        <a:rPr lang="en-US" sz="1400" dirty="0"/>
                        <a:t>86.24</a:t>
                      </a:r>
                    </a:p>
                  </a:txBody>
                  <a:tcPr/>
                </a:tc>
                <a:extLst>
                  <a:ext uri="{0D108BD9-81ED-4DB2-BD59-A6C34878D82A}">
                    <a16:rowId xmlns:a16="http://schemas.microsoft.com/office/drawing/2014/main" val="3958694583"/>
                  </a:ext>
                </a:extLst>
              </a:tr>
            </a:tbl>
          </a:graphicData>
        </a:graphic>
      </p:graphicFrame>
      <p:graphicFrame>
        <p:nvGraphicFramePr>
          <p:cNvPr id="6" name="Table 5">
            <a:extLst>
              <a:ext uri="{FF2B5EF4-FFF2-40B4-BE49-F238E27FC236}">
                <a16:creationId xmlns:a16="http://schemas.microsoft.com/office/drawing/2014/main" id="{001B42B1-8817-B44C-6291-40C491A22136}"/>
              </a:ext>
            </a:extLst>
          </p:cNvPr>
          <p:cNvGraphicFramePr>
            <a:graphicFrameLocks noGrp="1"/>
          </p:cNvGraphicFramePr>
          <p:nvPr>
            <p:extLst>
              <p:ext uri="{D42A27DB-BD31-4B8C-83A1-F6EECF244321}">
                <p14:modId xmlns:p14="http://schemas.microsoft.com/office/powerpoint/2010/main" val="2318577023"/>
              </p:ext>
            </p:extLst>
          </p:nvPr>
        </p:nvGraphicFramePr>
        <p:xfrm>
          <a:off x="3899756" y="2829190"/>
          <a:ext cx="4061926" cy="1371600"/>
        </p:xfrm>
        <a:graphic>
          <a:graphicData uri="http://schemas.openxmlformats.org/drawingml/2006/table">
            <a:tbl>
              <a:tblPr firstRow="1" bandRow="1">
                <a:tableStyleId>{22838BEF-8BB2-4498-84A7-C5851F593DF1}</a:tableStyleId>
              </a:tblPr>
              <a:tblGrid>
                <a:gridCol w="670978">
                  <a:extLst>
                    <a:ext uri="{9D8B030D-6E8A-4147-A177-3AD203B41FA5}">
                      <a16:colId xmlns:a16="http://schemas.microsoft.com/office/drawing/2014/main" val="4291816718"/>
                    </a:ext>
                  </a:extLst>
                </a:gridCol>
                <a:gridCol w="680105">
                  <a:extLst>
                    <a:ext uri="{9D8B030D-6E8A-4147-A177-3AD203B41FA5}">
                      <a16:colId xmlns:a16="http://schemas.microsoft.com/office/drawing/2014/main" val="3711148195"/>
                    </a:ext>
                  </a:extLst>
                </a:gridCol>
                <a:gridCol w="651369">
                  <a:extLst>
                    <a:ext uri="{9D8B030D-6E8A-4147-A177-3AD203B41FA5}">
                      <a16:colId xmlns:a16="http://schemas.microsoft.com/office/drawing/2014/main" val="2613496701"/>
                    </a:ext>
                  </a:extLst>
                </a:gridCol>
                <a:gridCol w="967474">
                  <a:extLst>
                    <a:ext uri="{9D8B030D-6E8A-4147-A177-3AD203B41FA5}">
                      <a16:colId xmlns:a16="http://schemas.microsoft.com/office/drawing/2014/main" val="2054895540"/>
                    </a:ext>
                  </a:extLst>
                </a:gridCol>
                <a:gridCol w="1092000">
                  <a:extLst>
                    <a:ext uri="{9D8B030D-6E8A-4147-A177-3AD203B41FA5}">
                      <a16:colId xmlns:a16="http://schemas.microsoft.com/office/drawing/2014/main" val="947827848"/>
                    </a:ext>
                  </a:extLst>
                </a:gridCol>
              </a:tblGrid>
              <a:tr h="6898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R[2]</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B[3]</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Proposed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Software</a:t>
                      </a:r>
                    </a:p>
                    <a:p>
                      <a:endParaRPr lang="en-US" dirty="0"/>
                    </a:p>
                  </a:txBody>
                  <a:tcPr/>
                </a:tc>
                <a:tc>
                  <a:txBody>
                    <a:bodyPr/>
                    <a:lstStyle/>
                    <a:p>
                      <a:r>
                        <a:rPr lang="en-US" sz="1400" dirty="0"/>
                        <a:t>FPGA</a:t>
                      </a:r>
                    </a:p>
                  </a:txBody>
                  <a:tcPr/>
                </a:tc>
                <a:extLst>
                  <a:ext uri="{0D108BD9-81ED-4DB2-BD59-A6C34878D82A}">
                    <a16:rowId xmlns:a16="http://schemas.microsoft.com/office/drawing/2014/main" val="3850938802"/>
                  </a:ext>
                </a:extLst>
              </a:tr>
              <a:tr h="5041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94.03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90.25</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96.6</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96.43</a:t>
                      </a:r>
                    </a:p>
                    <a:p>
                      <a:endParaRPr lang="en-US" dirty="0"/>
                    </a:p>
                  </a:txBody>
                  <a:tcPr/>
                </a:tc>
                <a:tc>
                  <a:txBody>
                    <a:bodyPr/>
                    <a:lstStyle/>
                    <a:p>
                      <a:r>
                        <a:rPr lang="en-US" sz="1400" dirty="0"/>
                        <a:t>96.2</a:t>
                      </a:r>
                    </a:p>
                  </a:txBody>
                  <a:tcPr/>
                </a:tc>
                <a:extLst>
                  <a:ext uri="{0D108BD9-81ED-4DB2-BD59-A6C34878D82A}">
                    <a16:rowId xmlns:a16="http://schemas.microsoft.com/office/drawing/2014/main" val="724642503"/>
                  </a:ext>
                </a:extLst>
              </a:tr>
            </a:tbl>
          </a:graphicData>
        </a:graphic>
      </p:graphicFrame>
      <p:graphicFrame>
        <p:nvGraphicFramePr>
          <p:cNvPr id="7" name="Table 6">
            <a:extLst>
              <a:ext uri="{FF2B5EF4-FFF2-40B4-BE49-F238E27FC236}">
                <a16:creationId xmlns:a16="http://schemas.microsoft.com/office/drawing/2014/main" id="{E9B2E1B8-C0D2-712D-7651-07101B14494C}"/>
              </a:ext>
            </a:extLst>
          </p:cNvPr>
          <p:cNvGraphicFramePr>
            <a:graphicFrameLocks noGrp="1"/>
          </p:cNvGraphicFramePr>
          <p:nvPr>
            <p:extLst>
              <p:ext uri="{D42A27DB-BD31-4B8C-83A1-F6EECF244321}">
                <p14:modId xmlns:p14="http://schemas.microsoft.com/office/powerpoint/2010/main" val="3063373223"/>
              </p:ext>
            </p:extLst>
          </p:nvPr>
        </p:nvGraphicFramePr>
        <p:xfrm>
          <a:off x="8126821" y="2839177"/>
          <a:ext cx="4061926" cy="1371600"/>
        </p:xfrm>
        <a:graphic>
          <a:graphicData uri="http://schemas.openxmlformats.org/drawingml/2006/table">
            <a:tbl>
              <a:tblPr firstRow="1" bandRow="1">
                <a:tableStyleId>{22838BEF-8BB2-4498-84A7-C5851F593DF1}</a:tableStyleId>
              </a:tblPr>
              <a:tblGrid>
                <a:gridCol w="685763">
                  <a:extLst>
                    <a:ext uri="{9D8B030D-6E8A-4147-A177-3AD203B41FA5}">
                      <a16:colId xmlns:a16="http://schemas.microsoft.com/office/drawing/2014/main" val="2319196734"/>
                    </a:ext>
                  </a:extLst>
                </a:gridCol>
                <a:gridCol w="708980">
                  <a:extLst>
                    <a:ext uri="{9D8B030D-6E8A-4147-A177-3AD203B41FA5}">
                      <a16:colId xmlns:a16="http://schemas.microsoft.com/office/drawing/2014/main" val="2160439479"/>
                    </a:ext>
                  </a:extLst>
                </a:gridCol>
                <a:gridCol w="684811">
                  <a:extLst>
                    <a:ext uri="{9D8B030D-6E8A-4147-A177-3AD203B41FA5}">
                      <a16:colId xmlns:a16="http://schemas.microsoft.com/office/drawing/2014/main" val="302368558"/>
                    </a:ext>
                  </a:extLst>
                </a:gridCol>
                <a:gridCol w="948950">
                  <a:extLst>
                    <a:ext uri="{9D8B030D-6E8A-4147-A177-3AD203B41FA5}">
                      <a16:colId xmlns:a16="http://schemas.microsoft.com/office/drawing/2014/main" val="1441408236"/>
                    </a:ext>
                  </a:extLst>
                </a:gridCol>
                <a:gridCol w="1033422">
                  <a:extLst>
                    <a:ext uri="{9D8B030D-6E8A-4147-A177-3AD203B41FA5}">
                      <a16:colId xmlns:a16="http://schemas.microsoft.com/office/drawing/2014/main" val="1798542572"/>
                    </a:ext>
                  </a:extLst>
                </a:gridCol>
              </a:tblGrid>
              <a:tr h="1176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R[2]</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Proposed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Software</a:t>
                      </a:r>
                    </a:p>
                    <a:p>
                      <a:endParaRPr lang="en-US" dirty="0"/>
                    </a:p>
                  </a:txBody>
                  <a:tcPr/>
                </a:tc>
                <a:tc>
                  <a:txBody>
                    <a:bodyPr/>
                    <a:lstStyle/>
                    <a:p>
                      <a:r>
                        <a:rPr lang="en-US" sz="1400" dirty="0"/>
                        <a:t>FPGA</a:t>
                      </a:r>
                    </a:p>
                  </a:txBody>
                  <a:tcPr/>
                </a:tc>
                <a:extLst>
                  <a:ext uri="{0D108BD9-81ED-4DB2-BD59-A6C34878D82A}">
                    <a16:rowId xmlns:a16="http://schemas.microsoft.com/office/drawing/2014/main" val="9184508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92.21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88.29</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93.78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94.81</a:t>
                      </a:r>
                    </a:p>
                    <a:p>
                      <a:endParaRPr lang="en-US" dirty="0"/>
                    </a:p>
                  </a:txBody>
                  <a:tcPr/>
                </a:tc>
                <a:tc>
                  <a:txBody>
                    <a:bodyPr/>
                    <a:lstStyle/>
                    <a:p>
                      <a:r>
                        <a:rPr lang="en-US" sz="1400" dirty="0"/>
                        <a:t>91.13</a:t>
                      </a:r>
                    </a:p>
                  </a:txBody>
                  <a:tcPr/>
                </a:tc>
                <a:extLst>
                  <a:ext uri="{0D108BD9-81ED-4DB2-BD59-A6C34878D82A}">
                    <a16:rowId xmlns:a16="http://schemas.microsoft.com/office/drawing/2014/main" val="3168192094"/>
                  </a:ext>
                </a:extLst>
              </a:tr>
            </a:tbl>
          </a:graphicData>
        </a:graphic>
      </p:graphicFrame>
    </p:spTree>
    <p:extLst>
      <p:ext uri="{BB962C8B-B14F-4D97-AF65-F5344CB8AC3E}">
        <p14:creationId xmlns:p14="http://schemas.microsoft.com/office/powerpoint/2010/main" val="3289649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1B8D-D8AE-3C71-D1E1-63157AFCB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4B1E9-C938-9134-30E8-35061E311467}"/>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4" name="Content Placeholder 3">
            <a:extLst>
              <a:ext uri="{FF2B5EF4-FFF2-40B4-BE49-F238E27FC236}">
                <a16:creationId xmlns:a16="http://schemas.microsoft.com/office/drawing/2014/main" id="{ED152DD5-B9D4-8AEA-A56F-43FFA592B7C3}"/>
              </a:ext>
            </a:extLst>
          </p:cNvPr>
          <p:cNvSpPr>
            <a:spLocks noGrp="1"/>
          </p:cNvSpPr>
          <p:nvPr>
            <p:ph idx="1"/>
          </p:nvPr>
        </p:nvSpPr>
        <p:spPr>
          <a:xfrm>
            <a:off x="0" y="699796"/>
            <a:ext cx="12192000" cy="6158204"/>
          </a:xfrm>
        </p:spPr>
        <p:txBody>
          <a:bodyPr/>
          <a:lstStyle/>
          <a:p>
            <a:pPr marL="0" indent="0">
              <a:buNone/>
            </a:pPr>
            <a:r>
              <a:rPr lang="en-US" u="sng" dirty="0"/>
              <a:t>Lessons Learned:</a:t>
            </a:r>
          </a:p>
          <a:p>
            <a:pPr algn="just"/>
            <a:r>
              <a:rPr lang="en-US" sz="2400" dirty="0"/>
              <a:t>Adapting machine learning classifiers to FPGA hardware demonstrated the importance of scalability and efficiency in hardware-software co-design.</a:t>
            </a:r>
          </a:p>
          <a:p>
            <a:pPr algn="just"/>
            <a:r>
              <a:rPr lang="en-US" sz="2400" dirty="0"/>
              <a:t>Insights were gained into exporting trained model parameters for seamless hardware integration.</a:t>
            </a:r>
          </a:p>
          <a:p>
            <a:pPr marL="0" indent="0" algn="just">
              <a:buNone/>
            </a:pPr>
            <a:r>
              <a:rPr lang="en-US" u="sng" dirty="0"/>
              <a:t>Conclusion:</a:t>
            </a:r>
          </a:p>
          <a:p>
            <a:pPr algn="just"/>
            <a:r>
              <a:rPr lang="en-US" sz="2400" dirty="0"/>
              <a:t>The system achieved high accuracy, sensitivity, and specificity, validating the effectiveness of the selected EEG features and LSVM classifier.</a:t>
            </a:r>
          </a:p>
          <a:p>
            <a:pPr algn="just"/>
            <a:r>
              <a:rPr lang="en-US" sz="2400" dirty="0"/>
              <a:t>Potential expansions include exploring other </a:t>
            </a:r>
            <a:r>
              <a:rPr lang="en-US" sz="2400" dirty="0" err="1"/>
              <a:t>biosignals</a:t>
            </a:r>
            <a:r>
              <a:rPr lang="en-US" sz="2400" dirty="0"/>
              <a:t> (e.g., ECG) or more advanced classification algorithms for enhanced diagnostic capabilities.</a:t>
            </a:r>
          </a:p>
          <a:p>
            <a:pPr algn="just"/>
            <a:endParaRPr lang="en-US" dirty="0"/>
          </a:p>
          <a:p>
            <a:pPr marL="0" indent="0">
              <a:buNone/>
            </a:pPr>
            <a:endParaRPr lang="en-US" dirty="0"/>
          </a:p>
          <a:p>
            <a:endParaRPr lang="en-US" dirty="0"/>
          </a:p>
        </p:txBody>
      </p:sp>
    </p:spTree>
    <p:extLst>
      <p:ext uri="{BB962C8B-B14F-4D97-AF65-F5344CB8AC3E}">
        <p14:creationId xmlns:p14="http://schemas.microsoft.com/office/powerpoint/2010/main" val="655441769"/>
      </p:ext>
    </p:extLst>
  </p:cSld>
  <p:clrMapOvr>
    <a:masterClrMapping/>
  </p:clrMapOvr>
</p:sld>
</file>

<file path=ppt/theme/theme1.xml><?xml version="1.0" encoding="utf-8"?>
<a:theme xmlns:a="http://schemas.openxmlformats.org/drawingml/2006/main" name="Theme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C56B143A-5A80-442A-B095-E3C9058DB658}" vid="{F261C86D-AD34-443C-BBCC-7DB4494829C0}"/>
    </a:ext>
  </a:extLst>
</a:theme>
</file>

<file path=docProps/app.xml><?xml version="1.0" encoding="utf-8"?>
<Properties xmlns="http://schemas.openxmlformats.org/officeDocument/2006/extended-properties" xmlns:vt="http://schemas.openxmlformats.org/officeDocument/2006/docPropsVTypes">
  <Template>Theme1</Template>
  <TotalTime>436</TotalTime>
  <Words>648</Words>
  <Application>Microsoft Office PowerPoint</Application>
  <PresentationFormat>Widescreen</PresentationFormat>
  <Paragraphs>120</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Garamond</vt:lpstr>
      <vt:lpstr>Times New Roman</vt:lpstr>
      <vt:lpstr>Theme1</vt:lpstr>
      <vt:lpstr>FPGA-Based Sleep Apnea Detection System </vt:lpstr>
      <vt:lpstr>PowerPoint Presentation</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Energy-Efficient FPGA-Based Epileptic Seizure Detection System </dc:title>
  <dc:creator>Saha, Uttam Kumar (tzh2nq)</dc:creator>
  <cp:lastModifiedBy>user5R</cp:lastModifiedBy>
  <cp:revision>37</cp:revision>
  <dcterms:created xsi:type="dcterms:W3CDTF">2024-11-04T03:14:39Z</dcterms:created>
  <dcterms:modified xsi:type="dcterms:W3CDTF">2024-12-05T17:19:11Z</dcterms:modified>
</cp:coreProperties>
</file>